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7" r:id="rId2"/>
    <p:sldId id="270" r:id="rId3"/>
    <p:sldId id="262" r:id="rId4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DB1"/>
    <a:srgbClr val="000000"/>
    <a:srgbClr val="F3A820"/>
    <a:srgbClr val="F4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6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8171-8A8B-7F43-8519-E652648B277F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8A4C-DD4C-1D4B-98BF-5050C070A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7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6371-64B4-8633-EC3A-7C73EC7B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B290-766A-58DB-C793-571B20FA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EFD1-C762-03FD-D191-FBCB4F1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99F2-0078-B2D0-C599-E5C5AFB7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C015-FD54-84AA-1F87-2617838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2C5-300E-09D1-B567-43AF3BE4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7DF31-2719-81E4-D0F9-1D43715BC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0877-39D0-151D-B38C-146E5002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71E9-62C6-C675-969A-3F111EAE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1303-EC0D-8A38-3F27-25053B8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E3E9C-CD86-838C-D000-22D8334E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FA69F-C0FB-08CF-D966-05D7B3567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1453-4186-7AF0-0D6B-16D0CFE3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C5AC-BDA2-2366-0677-4867A3EB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D345-B008-EB77-E0D5-D567B74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7CC6-F39A-56FA-6A14-8ECAB10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20B-5FD4-F336-3370-D8588CD9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9E6F-5C36-3A5E-3696-56BCB4C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2E63-398D-5AB3-07BE-BB676B4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7DA4-5F1B-94D0-4010-C29751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3C5-5DA1-FB99-0433-77381B05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4D255-B1A0-28C5-EB90-2D7252A92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A516-5AE8-1DAF-0617-350C22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9564-2260-841E-4867-B5732DD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5CA-62CE-4CE4-6248-70349656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138-8EF9-5D4C-AF68-4D2B693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14BC-2596-91C7-053B-46C548D3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4C1-AF2A-4EBB-0593-AF217C0D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D2E1-1919-6F9F-9A2E-CC5CDE6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4DE4-7491-063C-0B3A-20FB7E71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F604-E2EB-7AA2-3A21-6A3393F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4DA-AA45-01B7-017D-4310B1D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882E-2624-3E0E-7D0F-3C33D6A2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E87F5-2612-9B52-40D2-E9D3269D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78BE1-9710-C23E-2BA3-823EAF2CB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67CDB-91D5-D167-896A-811D33A5B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36626-4BDB-5E48-DFA7-1285940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3908-6E07-22B5-3BBA-FE5132D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F0210-71FC-1FC7-9B04-DA675A7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06BA-F497-E353-92A8-0472A6D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56FB-B4E6-AC6D-D68C-E64C1226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57EB-48CA-1E6A-DF97-9CC9FF1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7456-4B64-3B9A-BB1C-3B35CF67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0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D275-8591-2308-302B-8373BCA7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48952-7B98-6A69-ABD6-44E45DE6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1D44-2E28-E407-FB36-85E2CD81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3901-4837-9400-8E82-CDC8C23E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352-AB8E-9E62-FF0E-4D953B51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004E-A378-F136-2804-CC44071C2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28D7-15D6-7505-A8C0-05F0CB74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28C96-7820-C425-C403-9FE46ED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F071-2F75-6816-FA13-176ED38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CCF-A930-B3AD-AB4C-21F34BF8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A92-88AB-3E80-2C08-EDB365B5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E1C9-5F83-D1D7-E906-7F47F019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633B4-ED04-D270-CE77-9F28333D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9718-FE11-103C-CF9B-B4F470DC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8F45-3ADF-51E7-50FB-36C18B73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477B4-78F5-8657-30F1-B17B1B0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351-4F97-6877-3240-44443F69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9496-2E1E-8C84-B375-30340173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8BE6F-74EB-264B-B3C4-513F2C4C3AAE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7013-5BBE-F576-9E15-61C0E1B44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9FE2-EA91-2BF8-216D-C9C32513B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5.tiff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18.tiff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CC3C-E2ED-239A-6857-52BFF771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872BA3BE-2DE3-B626-B8C9-C95A67CA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6520" y="180756"/>
            <a:ext cx="3015256" cy="285119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0B8AD4-F1D3-0E18-FA34-EC2041BC6E11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F4D559E-8897-6C52-DA96-82CD6815934A}"/>
              </a:ext>
            </a:extLst>
          </p:cNvPr>
          <p:cNvSpPr txBox="1"/>
          <p:nvPr/>
        </p:nvSpPr>
        <p:spPr>
          <a:xfrm>
            <a:off x="561447" y="24458"/>
            <a:ext cx="3288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Metaweb of all trophic interactions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2B9E56C-829C-F859-7BF0-C091E82788B5}"/>
              </a:ext>
            </a:extLst>
          </p:cNvPr>
          <p:cNvGrpSpPr/>
          <p:nvPr/>
        </p:nvGrpSpPr>
        <p:grpSpPr>
          <a:xfrm>
            <a:off x="578264" y="2140644"/>
            <a:ext cx="4763008" cy="4467684"/>
            <a:chOff x="295412" y="1905716"/>
            <a:chExt cx="4763008" cy="4467684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9C3BF61A-AC6F-5051-68FB-B80E34571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0D7731A5-2E0E-5684-E12D-FF6A1671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5446" r="17169"/>
            <a:stretch/>
          </p:blipFill>
          <p:spPr>
            <a:xfrm rot="5400000" flipH="1">
              <a:off x="2972266" y="5614823"/>
              <a:ext cx="561941" cy="95521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BE0D70-26FC-2BA7-D252-1AFE4D758F33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pic>
        <p:nvPicPr>
          <p:cNvPr id="99" name="Picture 98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53CD1CC8-BB1A-C81F-7206-BD50FD77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52"/>
          <a:stretch/>
        </p:blipFill>
        <p:spPr>
          <a:xfrm>
            <a:off x="6191051" y="3525586"/>
            <a:ext cx="3034529" cy="265242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645F593-9F3B-AFCC-30E1-D8A8C47A6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FAE390-824B-3B3F-CA1D-67C42C6CB87D}"/>
              </a:ext>
            </a:extLst>
          </p:cNvPr>
          <p:cNvCxnSpPr>
            <a:cxnSpLocks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080413F-6D69-136B-337C-D15CE8B291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27249F9-C035-AA74-5672-BB4F90093408}"/>
              </a:ext>
            </a:extLst>
          </p:cNvPr>
          <p:cNvCxnSpPr>
            <a:cxnSpLocks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A4ABB60-B6F3-350E-8FA2-7EE9812731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548" y="5248191"/>
            <a:ext cx="1192514" cy="444698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4C47BE9-8951-2897-C652-9752700EF2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4D646A5-FF4E-9CA6-DF5A-B23F45A49C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6C131D5-6A40-B07A-E17E-CE792B1405A9}"/>
              </a:ext>
            </a:extLst>
          </p:cNvPr>
          <p:cNvCxnSpPr>
            <a:cxnSpLocks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7414273-71A3-D13A-3254-3CCB8A3F9A50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 Sampling sites and local trophic networks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F9BFE1F-8A15-D209-355D-C6DB2D3A423C}"/>
              </a:ext>
            </a:extLst>
          </p:cNvPr>
          <p:cNvSpPr txBox="1"/>
          <p:nvPr/>
        </p:nvSpPr>
        <p:spPr>
          <a:xfrm>
            <a:off x="6516238" y="3248587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Beta diversity of interactions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7FB86-2EB3-1E47-1016-6915BE85F8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400" r="19609"/>
          <a:stretch/>
        </p:blipFill>
        <p:spPr>
          <a:xfrm rot="16200000">
            <a:off x="1057794" y="2360158"/>
            <a:ext cx="553999" cy="9410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6D1E8-E9C2-233E-D8A6-5871A1C08DE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833" r="19400"/>
          <a:stretch/>
        </p:blipFill>
        <p:spPr>
          <a:xfrm rot="16200000">
            <a:off x="2066501" y="2360157"/>
            <a:ext cx="554001" cy="9410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4E5A0-F26C-025C-854A-DBD09B6A8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9460" r="19658"/>
          <a:stretch/>
        </p:blipFill>
        <p:spPr>
          <a:xfrm rot="16200000">
            <a:off x="3300467" y="2356547"/>
            <a:ext cx="546783" cy="941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8299C-B6AF-333D-4F43-2DF1E8A0861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8833" t="3178" r="19400" b="4554"/>
          <a:stretch/>
        </p:blipFill>
        <p:spPr>
          <a:xfrm rot="16200000">
            <a:off x="4487299" y="2359515"/>
            <a:ext cx="553996" cy="9422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BB91B2-6800-EA90-ADA5-BA84775B3F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718" r="19670" b="1646"/>
          <a:stretch/>
        </p:blipFill>
        <p:spPr>
          <a:xfrm rot="16200000">
            <a:off x="4316059" y="5855197"/>
            <a:ext cx="561941" cy="944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020A0-B0A7-A83E-AE7E-01DCD38D2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9608" t="1490" r="19609" b="2665"/>
          <a:stretch/>
        </p:blipFill>
        <p:spPr>
          <a:xfrm rot="16200000">
            <a:off x="2044898" y="5852023"/>
            <a:ext cx="568290" cy="9443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DBB6EB-FC94-A8CE-7B10-169B452871A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9399" t="2665" r="19718" b="2665"/>
          <a:stretch/>
        </p:blipFill>
        <p:spPr>
          <a:xfrm rot="16200000">
            <a:off x="955497" y="5854271"/>
            <a:ext cx="561246" cy="948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6D5E58-FEC2-1EF5-DA94-9A3756A5AAD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0417" t="5320" r="31225" b="2967"/>
          <a:stretch/>
        </p:blipFill>
        <p:spPr>
          <a:xfrm rot="16200000">
            <a:off x="2009169" y="-308933"/>
            <a:ext cx="1811194" cy="3165853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6DABB26F-D1D3-4858-B590-D5F8910453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95" y="1127328"/>
            <a:ext cx="672145" cy="32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FEF4EB-FB83-980B-CA47-F8605D185D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517337">
            <a:off x="4143599" y="1709887"/>
            <a:ext cx="581655" cy="5657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5DE497-7685-BFF7-431A-9295A00F61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8947" y="195420"/>
            <a:ext cx="744375" cy="5539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A39E9E-80E1-6EAD-1210-0A1FA39B10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8849" y="4888614"/>
            <a:ext cx="756787" cy="7848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4470A4-F2A8-03D8-788E-24EAF5899E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7155" y="5176550"/>
            <a:ext cx="777664" cy="496897"/>
          </a:xfrm>
          <a:prstGeom prst="rect">
            <a:avLst/>
          </a:prstGeom>
        </p:spPr>
      </p:pic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AA293D97-0FFB-7641-C3AF-144C77D07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208" y="2228353"/>
            <a:ext cx="839314" cy="3782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E69B103-93F1-EA19-5881-0240A58E70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39749" y="2140465"/>
            <a:ext cx="744375" cy="5539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0F2DFF-9F64-CB3A-435F-766DF97C11FB}"/>
              </a:ext>
            </a:extLst>
          </p:cNvPr>
          <p:cNvSpPr txBox="1"/>
          <p:nvPr/>
        </p:nvSpPr>
        <p:spPr>
          <a:xfrm>
            <a:off x="6430929" y="59001"/>
            <a:ext cx="2243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Beta diversity of species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C0801D-5202-56F3-FEFF-11DFD116181C}"/>
              </a:ext>
            </a:extLst>
          </p:cNvPr>
          <p:cNvSpPr txBox="1"/>
          <p:nvPr/>
        </p:nvSpPr>
        <p:spPr>
          <a:xfrm>
            <a:off x="7375987" y="552640"/>
            <a:ext cx="1181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>
                <a:latin typeface="Arial" panose="020B0604020202020204" pitchFamily="34" charset="0"/>
                <a:cs typeface="Arial" panose="020B0604020202020204" pitchFamily="34" charset="0"/>
              </a:rPr>
              <a:t>p&lt;0.001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FCCA7E-5B1D-BE11-2A31-38B544ADB867}"/>
              </a:ext>
            </a:extLst>
          </p:cNvPr>
          <p:cNvSpPr txBox="1"/>
          <p:nvPr/>
        </p:nvSpPr>
        <p:spPr>
          <a:xfrm>
            <a:off x="7452088" y="3665336"/>
            <a:ext cx="1181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>
                <a:latin typeface="Arial" panose="020B0604020202020204" pitchFamily="34" charset="0"/>
                <a:cs typeface="Arial" panose="020B0604020202020204" pitchFamily="34" charset="0"/>
              </a:rPr>
              <a:t>p&lt;0.001</a:t>
            </a:r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747-6E8C-90E0-4A79-3D60A3DC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F8E94B76-DEEB-F74D-7240-ED46CB36B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6520" y="180756"/>
            <a:ext cx="3015256" cy="285119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97B795-5480-5BB3-0492-EB0DF0A7C15E}"/>
              </a:ext>
            </a:extLst>
          </p:cNvPr>
          <p:cNvCxnSpPr>
            <a:cxnSpLocks/>
          </p:cNvCxnSpPr>
          <p:nvPr/>
        </p:nvCxnSpPr>
        <p:spPr>
          <a:xfrm flipV="1">
            <a:off x="3545479" y="3970020"/>
            <a:ext cx="292231" cy="450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643C276-8E30-C367-A77B-2F8D6103D8EC}"/>
              </a:ext>
            </a:extLst>
          </p:cNvPr>
          <p:cNvSpPr txBox="1"/>
          <p:nvPr/>
        </p:nvSpPr>
        <p:spPr>
          <a:xfrm>
            <a:off x="561447" y="24458"/>
            <a:ext cx="2653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A) Metaweb of all trophic interactions</a:t>
            </a:r>
            <a:endParaRPr lang="en-GB" sz="1200" dirty="0"/>
          </a:p>
          <a:p>
            <a:endParaRPr lang="en-GB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528E26-9E4B-CB18-511B-6E28EA8F4FA7}"/>
              </a:ext>
            </a:extLst>
          </p:cNvPr>
          <p:cNvGrpSpPr/>
          <p:nvPr/>
        </p:nvGrpSpPr>
        <p:grpSpPr>
          <a:xfrm>
            <a:off x="578264" y="2140644"/>
            <a:ext cx="4763008" cy="4467684"/>
            <a:chOff x="295412" y="1905716"/>
            <a:chExt cx="4763008" cy="4467684"/>
          </a:xfrm>
        </p:grpSpPr>
        <p:pic>
          <p:nvPicPr>
            <p:cNvPr id="20" name="Picture 19" descr="A map of the land&#10;&#10;Description automatically generated">
              <a:extLst>
                <a:ext uri="{FF2B5EF4-FFF2-40B4-BE49-F238E27FC236}">
                  <a16:creationId xmlns:a16="http://schemas.microsoft.com/office/drawing/2014/main" id="{B9823067-2758-75EB-8A5F-47DF6347C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" r="6530" b="1581"/>
            <a:stretch/>
          </p:blipFill>
          <p:spPr bwMode="auto">
            <a:xfrm>
              <a:off x="493239" y="2926678"/>
              <a:ext cx="4565181" cy="289037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 descr="A purple and yellow lines&#10;&#10;AI-generated content may be incorrect.">
              <a:extLst>
                <a:ext uri="{FF2B5EF4-FFF2-40B4-BE49-F238E27FC236}">
                  <a16:creationId xmlns:a16="http://schemas.microsoft.com/office/drawing/2014/main" id="{7CA89CE1-00A2-B65E-C1EB-BDC7CD6DC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446" r="17169"/>
            <a:stretch/>
          </p:blipFill>
          <p:spPr>
            <a:xfrm rot="5400000" flipH="1">
              <a:off x="2972266" y="5614823"/>
              <a:ext cx="561941" cy="955213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8D6175-D30F-4FC3-BE2B-E7A2341F8448}"/>
                </a:ext>
              </a:extLst>
            </p:cNvPr>
            <p:cNvSpPr txBox="1"/>
            <p:nvPr/>
          </p:nvSpPr>
          <p:spPr>
            <a:xfrm>
              <a:off x="295412" y="1905716"/>
              <a:ext cx="60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pic>
        <p:nvPicPr>
          <p:cNvPr id="99" name="Picture 98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291DDBD1-D82E-04DC-733E-C3B638F9B8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52"/>
          <a:stretch/>
        </p:blipFill>
        <p:spPr>
          <a:xfrm>
            <a:off x="6191051" y="3525586"/>
            <a:ext cx="3034529" cy="265242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833D7F8-C23B-F591-A090-6F504EE3ED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4664" y="3090561"/>
            <a:ext cx="573933" cy="560143"/>
          </a:xfrm>
          <a:prstGeom prst="bentConnector3">
            <a:avLst>
              <a:gd name="adj1" fmla="val 1459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471C105-0715-9DDB-683C-B7D63FC6102A}"/>
              </a:ext>
            </a:extLst>
          </p:cNvPr>
          <p:cNvCxnSpPr>
            <a:cxnSpLocks/>
          </p:cNvCxnSpPr>
          <p:nvPr/>
        </p:nvCxnSpPr>
        <p:spPr>
          <a:xfrm rot="5400000">
            <a:off x="2932967" y="3309075"/>
            <a:ext cx="833973" cy="383156"/>
          </a:xfrm>
          <a:prstGeom prst="bentConnector3">
            <a:avLst>
              <a:gd name="adj1" fmla="val 9645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C7F29AC-9BEF-B4B3-5702-1BC99B436C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0573" y="3093127"/>
            <a:ext cx="523085" cy="509202"/>
          </a:xfrm>
          <a:prstGeom prst="bentConnector3">
            <a:avLst>
              <a:gd name="adj1" fmla="val 15402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A2BBED-626B-6338-5F00-D4FD6A0DFB23}"/>
              </a:ext>
            </a:extLst>
          </p:cNvPr>
          <p:cNvCxnSpPr>
            <a:cxnSpLocks/>
          </p:cNvCxnSpPr>
          <p:nvPr/>
        </p:nvCxnSpPr>
        <p:spPr>
          <a:xfrm rot="5400000">
            <a:off x="3577207" y="3324667"/>
            <a:ext cx="1416136" cy="934139"/>
          </a:xfrm>
          <a:prstGeom prst="bentConnector3">
            <a:avLst>
              <a:gd name="adj1" fmla="val 533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D1FF18B-3373-3E17-18E6-4BE4854243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548" y="5248191"/>
            <a:ext cx="1192514" cy="444698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C8C01929-B579-0513-DC4E-3C47D6BB3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84795" y="5045104"/>
            <a:ext cx="1495048" cy="618424"/>
          </a:xfrm>
          <a:prstGeom prst="bentConnector3">
            <a:avLst>
              <a:gd name="adj1" fmla="val 87271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CB84F84-CC8F-BE37-ED13-664CDFFBCE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6197" y="5206478"/>
            <a:ext cx="1681532" cy="109192"/>
          </a:xfrm>
          <a:prstGeom prst="bentConnector3">
            <a:avLst>
              <a:gd name="adj1" fmla="val 91068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CD7291E-B1D1-A957-2AE7-19CCB65CBFF1}"/>
              </a:ext>
            </a:extLst>
          </p:cNvPr>
          <p:cNvCxnSpPr>
            <a:cxnSpLocks/>
          </p:cNvCxnSpPr>
          <p:nvPr/>
        </p:nvCxnSpPr>
        <p:spPr>
          <a:xfrm rot="5400000">
            <a:off x="402406" y="5172811"/>
            <a:ext cx="1646656" cy="216440"/>
          </a:xfrm>
          <a:prstGeom prst="bentConnector3">
            <a:avLst>
              <a:gd name="adj1" fmla="val 91069"/>
            </a:avLst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8CFF862-74D7-F443-457F-115445EC91B3}"/>
              </a:ext>
            </a:extLst>
          </p:cNvPr>
          <p:cNvSpPr txBox="1"/>
          <p:nvPr/>
        </p:nvSpPr>
        <p:spPr>
          <a:xfrm>
            <a:off x="504488" y="2237368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Sampling sites and local trophic networks</a:t>
            </a:r>
            <a:endParaRPr lang="en-GB" sz="1200" dirty="0"/>
          </a:p>
          <a:p>
            <a:endParaRPr lang="en-GB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239EEDD-9A31-F88B-BEC9-58736BDFD6BD}"/>
              </a:ext>
            </a:extLst>
          </p:cNvPr>
          <p:cNvSpPr txBox="1"/>
          <p:nvPr/>
        </p:nvSpPr>
        <p:spPr>
          <a:xfrm>
            <a:off x="6516238" y="3248587"/>
            <a:ext cx="492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D) Beta diversity of interactions</a:t>
            </a:r>
            <a:endParaRPr lang="en-GB" sz="1200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82A44-71B1-4358-090B-0423BBDE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400" r="19609"/>
          <a:stretch/>
        </p:blipFill>
        <p:spPr>
          <a:xfrm rot="16200000">
            <a:off x="1057794" y="2360158"/>
            <a:ext cx="553999" cy="9410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596BE-E0D3-907D-5BD5-D19C05E6C1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833" r="19400"/>
          <a:stretch/>
        </p:blipFill>
        <p:spPr>
          <a:xfrm rot="16200000">
            <a:off x="2066501" y="2360157"/>
            <a:ext cx="554001" cy="9410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FFDE4-FF71-C00F-FC23-071D555B5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9460" r="19658"/>
          <a:stretch/>
        </p:blipFill>
        <p:spPr>
          <a:xfrm rot="16200000">
            <a:off x="3300467" y="2356547"/>
            <a:ext cx="546783" cy="941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5A82B7-CC05-9848-8AFF-42ED083BA6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8833" t="3178" r="19400" b="4554"/>
          <a:stretch/>
        </p:blipFill>
        <p:spPr>
          <a:xfrm rot="16200000">
            <a:off x="4487299" y="2359515"/>
            <a:ext cx="553996" cy="9422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551DB9-D64B-70B7-AE64-0C6DC74D8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718" r="19670" b="1646"/>
          <a:stretch/>
        </p:blipFill>
        <p:spPr>
          <a:xfrm rot="16200000">
            <a:off x="4316059" y="5855197"/>
            <a:ext cx="561941" cy="944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CABA24-1ABD-44DB-2CAC-74AD86A0405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608" t="1490" r="19609" b="2665"/>
          <a:stretch/>
        </p:blipFill>
        <p:spPr>
          <a:xfrm rot="16200000">
            <a:off x="2044898" y="5852023"/>
            <a:ext cx="568290" cy="9443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5DD07C-7BD1-00F0-E438-72C55C61269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9399" t="2665" r="19718" b="2665"/>
          <a:stretch/>
        </p:blipFill>
        <p:spPr>
          <a:xfrm rot="16200000">
            <a:off x="955497" y="5854271"/>
            <a:ext cx="561246" cy="948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E9431A-0757-343F-F72F-18B15C1B1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0417" t="5320" r="31225" b="2967"/>
          <a:stretch/>
        </p:blipFill>
        <p:spPr>
          <a:xfrm rot="16200000">
            <a:off x="2009169" y="-308933"/>
            <a:ext cx="1811194" cy="3165853"/>
          </a:xfrm>
          <a:prstGeom prst="rect">
            <a:avLst/>
          </a:prstGeom>
        </p:spPr>
      </p:pic>
      <p:pic>
        <p:nvPicPr>
          <p:cNvPr id="5" name="Picture 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1E556202-D69F-58BC-7E09-C752DA683A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95" y="1127328"/>
            <a:ext cx="672145" cy="32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2253DA-B365-D065-D627-FDB7209181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517337">
            <a:off x="4143599" y="1709887"/>
            <a:ext cx="581655" cy="5657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1E5F1-74E6-C64A-7263-31A601C479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8947" y="195420"/>
            <a:ext cx="744375" cy="5539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EBF5C7A-E8C5-3364-D3DC-229461874B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8849" y="4888614"/>
            <a:ext cx="756787" cy="7848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746B42D-5E2A-F3EA-E7E0-36BEDFD2B2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87155" y="5176550"/>
            <a:ext cx="777664" cy="496897"/>
          </a:xfrm>
          <a:prstGeom prst="rect">
            <a:avLst/>
          </a:prstGeom>
        </p:spPr>
      </p:pic>
      <p:pic>
        <p:nvPicPr>
          <p:cNvPr id="100" name="Picture 99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81C23955-F012-E843-BEED-10929AEABD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8208" y="2228353"/>
            <a:ext cx="839314" cy="3782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CCF4B4-3D38-3F98-17D8-D1ABBA2FB3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9749" y="2140465"/>
            <a:ext cx="744375" cy="5539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46A81F1-778B-7AD5-A689-FAEBE6411575}"/>
              </a:ext>
            </a:extLst>
          </p:cNvPr>
          <p:cNvSpPr txBox="1"/>
          <p:nvPr/>
        </p:nvSpPr>
        <p:spPr>
          <a:xfrm>
            <a:off x="6430929" y="59001"/>
            <a:ext cx="2243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B) Beta diversity of species</a:t>
            </a:r>
            <a:endParaRPr lang="en-GB" dirty="0"/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E37571E-3F44-3C4D-E533-9BD852CD4E3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883322" y="472419"/>
            <a:ext cx="1203198" cy="1133932"/>
          </a:xfrm>
          <a:prstGeom prst="bentConnector3">
            <a:avLst>
              <a:gd name="adj1" fmla="val 19601"/>
            </a:avLst>
          </a:prstGeom>
          <a:ln w="952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63C3A4F-5F4A-84E9-5B5D-BC77EABC29A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87040" y="1290181"/>
            <a:ext cx="336893" cy="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AF8F571-EB73-98A8-E681-9566BA90F1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2337" y="1758871"/>
            <a:ext cx="534116" cy="229076"/>
          </a:xfrm>
          <a:prstGeom prst="bentConnector3">
            <a:avLst>
              <a:gd name="adj1" fmla="val 100379"/>
            </a:avLst>
          </a:prstGeom>
          <a:ln w="9525"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2DD6C29-E44E-E7EF-4254-82B6D9AEC1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39497" y="1790237"/>
            <a:ext cx="3931715" cy="2196028"/>
          </a:xfrm>
          <a:prstGeom prst="bentConnector3">
            <a:avLst>
              <a:gd name="adj1" fmla="val 94"/>
            </a:avLst>
          </a:prstGeom>
          <a:ln w="9525"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9DB9431-ED02-0855-FB2C-054C22488B8C}"/>
              </a:ext>
            </a:extLst>
          </p:cNvPr>
          <p:cNvCxnSpPr>
            <a:cxnSpLocks/>
          </p:cNvCxnSpPr>
          <p:nvPr/>
        </p:nvCxnSpPr>
        <p:spPr>
          <a:xfrm>
            <a:off x="3691594" y="1730375"/>
            <a:ext cx="2211775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993F60-C5B1-6579-366E-8D56BC877AF2}"/>
              </a:ext>
            </a:extLst>
          </p:cNvPr>
          <p:cNvCxnSpPr>
            <a:cxnSpLocks/>
          </p:cNvCxnSpPr>
          <p:nvPr/>
        </p:nvCxnSpPr>
        <p:spPr>
          <a:xfrm>
            <a:off x="5903370" y="4851800"/>
            <a:ext cx="330001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6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brown roof with white lines&#10;&#10;AI-generated content may be incorrect.">
            <a:extLst>
              <a:ext uri="{FF2B5EF4-FFF2-40B4-BE49-F238E27FC236}">
                <a16:creationId xmlns:a16="http://schemas.microsoft.com/office/drawing/2014/main" id="{F05DD3F0-E35C-DCB8-0667-DBE88A5D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34" y="4300288"/>
            <a:ext cx="2463007" cy="1109912"/>
          </a:xfrm>
          <a:prstGeom prst="rect">
            <a:avLst/>
          </a:prstGeom>
        </p:spPr>
      </p:pic>
      <p:pic>
        <p:nvPicPr>
          <p:cNvPr id="87" name="Picture 86" descr="A cartoon of a caterpillar eating a leaf&#10;&#10;AI-generated content may be incorrect.">
            <a:extLst>
              <a:ext uri="{FF2B5EF4-FFF2-40B4-BE49-F238E27FC236}">
                <a16:creationId xmlns:a16="http://schemas.microsoft.com/office/drawing/2014/main" id="{7D3CEF9C-41E7-AAFC-E66D-F716DE97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088" y="2172752"/>
            <a:ext cx="2400653" cy="1533924"/>
          </a:xfrm>
          <a:prstGeom prst="rect">
            <a:avLst/>
          </a:prstGeom>
        </p:spPr>
      </p:pic>
      <p:pic>
        <p:nvPicPr>
          <p:cNvPr id="89" name="Picture 88" descr="A colorful caterpillar on a leaf&#10;&#10;AI-generated content may be incorrect.">
            <a:extLst>
              <a:ext uri="{FF2B5EF4-FFF2-40B4-BE49-F238E27FC236}">
                <a16:creationId xmlns:a16="http://schemas.microsoft.com/office/drawing/2014/main" id="{7231E5D5-044F-1462-3239-E06054F9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18" y="304502"/>
            <a:ext cx="2400653" cy="1533924"/>
          </a:xfrm>
          <a:prstGeom prst="rect">
            <a:avLst/>
          </a:prstGeom>
        </p:spPr>
      </p:pic>
      <p:pic>
        <p:nvPicPr>
          <p:cNvPr id="91" name="Picture 90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296847D5-5AAC-0DA2-2BA6-49DE524F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34641">
            <a:off x="678858" y="313478"/>
            <a:ext cx="1772125" cy="1723739"/>
          </a:xfrm>
          <a:prstGeom prst="rect">
            <a:avLst/>
          </a:prstGeom>
        </p:spPr>
      </p:pic>
      <p:pic>
        <p:nvPicPr>
          <p:cNvPr id="93" name="Picture 92" descr="A green insect with wings&#10;&#10;AI-generated content may be incorrect.">
            <a:extLst>
              <a:ext uri="{FF2B5EF4-FFF2-40B4-BE49-F238E27FC236}">
                <a16:creationId xmlns:a16="http://schemas.microsoft.com/office/drawing/2014/main" id="{E6C0849B-9235-5C81-E32D-96E99DEC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261" y="2172752"/>
            <a:ext cx="2438065" cy="1814519"/>
          </a:xfrm>
          <a:prstGeom prst="rect">
            <a:avLst/>
          </a:prstGeom>
        </p:spPr>
      </p:pic>
      <p:pic>
        <p:nvPicPr>
          <p:cNvPr id="95" name="Picture 94" descr="A purple insect with wings&#10;&#10;AI-generated content may be incorrect.">
            <a:extLst>
              <a:ext uri="{FF2B5EF4-FFF2-40B4-BE49-F238E27FC236}">
                <a16:creationId xmlns:a16="http://schemas.microsoft.com/office/drawing/2014/main" id="{507726BE-AD1F-48B5-B948-129F8AAE1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878" y="164204"/>
            <a:ext cx="2438065" cy="1814519"/>
          </a:xfrm>
          <a:prstGeom prst="rect">
            <a:avLst/>
          </a:prstGeom>
        </p:spPr>
      </p:pic>
      <p:pic>
        <p:nvPicPr>
          <p:cNvPr id="97" name="Picture 96" descr="A purple leaf with white lines&#10;&#10;AI-generated content may be incorrect.">
            <a:extLst>
              <a:ext uri="{FF2B5EF4-FFF2-40B4-BE49-F238E27FC236}">
                <a16:creationId xmlns:a16="http://schemas.microsoft.com/office/drawing/2014/main" id="{9EADCCC4-3ADC-E30E-CFD6-3E24DED51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53271">
            <a:off x="851539" y="1862278"/>
            <a:ext cx="1784194" cy="1735478"/>
          </a:xfrm>
          <a:prstGeom prst="rect">
            <a:avLst/>
          </a:prstGeom>
        </p:spPr>
      </p:pic>
      <p:pic>
        <p:nvPicPr>
          <p:cNvPr id="99" name="Picture 98" descr="A bug on a branch&#10;&#10;AI-generated content may be incorrect.">
            <a:extLst>
              <a:ext uri="{FF2B5EF4-FFF2-40B4-BE49-F238E27FC236}">
                <a16:creationId xmlns:a16="http://schemas.microsoft.com/office/drawing/2014/main" id="{5532257A-FB26-F600-E625-CC2B521BF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08" y="3706676"/>
            <a:ext cx="2841092" cy="2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60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Libra Martin</dc:creator>
  <cp:lastModifiedBy>Libra Martin</cp:lastModifiedBy>
  <cp:revision>15</cp:revision>
  <dcterms:created xsi:type="dcterms:W3CDTF">2025-03-06T11:04:28Z</dcterms:created>
  <dcterms:modified xsi:type="dcterms:W3CDTF">2025-04-23T10:53:43Z</dcterms:modified>
</cp:coreProperties>
</file>